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1" r:id="rId2"/>
    <p:sldId id="256" r:id="rId3"/>
    <p:sldId id="265" r:id="rId4"/>
    <p:sldId id="282" r:id="rId5"/>
    <p:sldId id="264" r:id="rId6"/>
    <p:sldId id="272" r:id="rId7"/>
    <p:sldId id="266" r:id="rId8"/>
    <p:sldId id="277" r:id="rId9"/>
    <p:sldId id="278" r:id="rId10"/>
    <p:sldId id="270" r:id="rId11"/>
    <p:sldId id="271" r:id="rId12"/>
    <p:sldId id="269" r:id="rId13"/>
    <p:sldId id="279" r:id="rId14"/>
    <p:sldId id="280" r:id="rId15"/>
    <p:sldId id="281" r:id="rId16"/>
    <p:sldId id="274" r:id="rId17"/>
    <p:sldId id="273" r:id="rId18"/>
    <p:sldId id="275" r:id="rId19"/>
    <p:sldId id="283" r:id="rId20"/>
    <p:sldId id="276" r:id="rId21"/>
  </p:sldIdLst>
  <p:sldSz cx="12192000" cy="6858000"/>
  <p:notesSz cx="7104063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F0F"/>
    <a:srgbClr val="440BD4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4660"/>
  </p:normalViewPr>
  <p:slideViewPr>
    <p:cSldViewPr snapToGrid="0">
      <p:cViewPr varScale="1">
        <p:scale>
          <a:sx n="74" d="100"/>
          <a:sy n="74" d="100"/>
        </p:scale>
        <p:origin x="6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6DADFA2D-12CE-4884-9BE3-5BDC898E49B6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EF13DC1-FC9D-4379-8FC2-C9C79C95B53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65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5834DF-567A-4240-8C32-088A088B8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5D6907-320D-4731-98ED-0FDD29953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D4C6B3-6ABE-4D29-BEC9-D37C604B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82064-0F23-41A3-8232-09512EBAE91B}" type="datetime1">
              <a:rPr lang="ru-RU" smtClean="0"/>
              <a:t>11.06.2020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44BCE-B563-40B5-8FA7-528618CA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A46A64-659A-47C4-82E4-F72FFCDC5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09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96D3B-F490-49EA-9AA1-E391BC53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08C0A2E-2E24-4769-8E18-806D0B202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B964A2-5456-45EC-9531-CC60E2663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E202B-7CCF-4453-9D9A-FC53F21767CE}" type="datetime1">
              <a:rPr lang="ru-RU" smtClean="0"/>
              <a:t>11.06.2020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D762E-6C95-40B9-915D-6A6E0D130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CD527-7781-45B7-BDCD-5154B8B7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194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00C3D6-7A81-45F4-B2B3-4A115ABE2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9242F1-7B22-4427-987D-367318B86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4B6C6C-265A-4832-904D-0A44F47FC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7A1E8-04E6-4C29-8CEF-EA1F6CF67246}" type="datetime1">
              <a:rPr lang="ru-RU" smtClean="0"/>
              <a:t>11.06.2020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BB7504-C6D0-4D98-A802-BEB25AF0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4EF26E-7DD2-4FA8-B503-21DB1E74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55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4DBB5-43FB-4E97-B8E5-E9746ED9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6BF9C2-BCE1-4D45-A4FF-EC4A5DA75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0FC484-F225-4CAD-B174-9641C8DB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1170-1055-4FB3-92A5-4FE6604AE9A6}" type="datetime1">
              <a:rPr lang="ru-RU" smtClean="0"/>
              <a:t>11.06.2020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8E4432-0F53-4CAC-A3BE-CAD633C2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88470D-62A0-4212-9DA8-07DB01569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65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7D8B4E-ADD1-4043-B3E4-179C24469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5D0F36-5233-4DA3-B448-C084226F6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7A1F951-31CD-4750-8504-07B0FF35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047FA-94F0-4F4A-B048-8C3B10B1A400}" type="datetime1">
              <a:rPr lang="ru-RU" smtClean="0"/>
              <a:t>11.06.2020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92CFC8-4F5C-4ADA-B894-410D9293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B38403-72EC-4778-9AC4-2BA21F00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57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0E154C-A1A4-4B47-BE63-3B3FB25A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0FE47C-176A-41DE-88FE-789169C72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3FB036-455B-4941-B04F-1F039442D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0FAC01-1876-47E3-B967-AED25977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D3DCD-D7E1-4512-9941-1B8B45A95C03}" type="datetime1">
              <a:rPr lang="ru-RU" smtClean="0"/>
              <a:t>11.06.2020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157684-849D-4C04-90D3-345ECF6A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78E7CC-B5C4-41E7-91E5-4CDADC59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135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76BE6-1A0A-46AB-BF38-82EB98AB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E69BE9-3B32-441E-9F87-C046D1139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BA557C0-A49F-4D57-BBA1-7CBDD9234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C481EB9-E149-4CCA-BAE4-A7DD72E6DD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5A176F0-2377-4759-A2BF-43C3E35FF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DA02355-CFA4-4F7C-B382-D725D3E0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AF357-6FA8-49A6-9CE8-7864A24F20E0}" type="datetime1">
              <a:rPr lang="ru-RU" smtClean="0"/>
              <a:t>11.06.2020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685C00F-A82E-444D-BCAD-4CD84CFC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3B1133-F88B-4083-9EDB-77732597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95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E0F96-10DB-49BE-AC28-0D3D3742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BCDB43E-2679-4A7D-9219-A6C2749B6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625E-36B5-4154-8B20-2414E306195C}" type="datetime1">
              <a:rPr lang="ru-RU" smtClean="0"/>
              <a:t>11.06.2020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7C15ED-3FEB-4941-9DB9-6EA52844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60CA7D-A603-46D1-B5FF-035FC0D3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52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447DDF-A9C2-458A-BF86-591B2007B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2CCC2-7388-479C-ADB8-3FCDF8C5A099}" type="datetime1">
              <a:rPr lang="ru-RU" smtClean="0"/>
              <a:t>11.06.2020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0B5C1A-A096-48B5-9585-2904B6E3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B2DDB1-F780-4B89-BCF2-7ED13E9F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1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DFEDD-4E30-4778-B5DE-2F581FFF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7A4874-085F-494C-BCF9-53AEBAC65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E8B76D-4A4F-4D5B-9881-B6376269A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B35ADC0-6A87-4DDB-BF4F-BA74C8D31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DA19-DD8A-4175-9A63-F014BA08D63F}" type="datetime1">
              <a:rPr lang="ru-RU" smtClean="0"/>
              <a:t>11.06.2020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9F54C6-D1F6-4812-9EC9-1BBE5F02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ADA2CF-DC4E-4AF5-BFD6-9797FEFA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59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16B92B-B3C7-4F26-B963-A6DBB108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E87084B-077F-46FD-8E10-4A6538920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49724D-E93F-4EF2-81B0-0C2FDFB39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9B90B7-A3AF-456F-9569-88240698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D1430-21ED-4771-8834-E463DA092C50}" type="datetime1">
              <a:rPr lang="ru-RU" smtClean="0"/>
              <a:t>11.06.2020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CBABE0-48E0-48A6-8F2B-5C5DB94C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AB8891-D8B7-43A9-B2FE-D0584EAC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20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0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86AD8B-4F25-4733-8F96-13BBC5B32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C6380F-ADE3-4266-A618-6E82F953A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576DF2-81EB-439C-A38D-80C1B408C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AB430-4B91-41D0-AE1E-29124338D85D}" type="datetime1">
              <a:rPr lang="ru-RU" smtClean="0"/>
              <a:t>11.06.2020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7BBDB9-B35F-4732-BD1C-7C5FD98B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91A15D-5A1C-493A-845F-21BD48671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BE60C-EF99-4D36-9176-DE23518941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06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pustoshilov.d@gmail.com" TargetMode="External"/><Relationship Id="rId7" Type="http://schemas.openxmlformats.org/officeDocument/2006/relationships/image" Target="../media/image33.gif"/><Relationship Id="rId2" Type="http://schemas.openxmlformats.org/officeDocument/2006/relationships/hyperlink" Target="https://github.com/pustoshilov-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github.com/pustoshilov-d" TargetMode="Externa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ustoshilov-d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3578224"/>
            <a:ext cx="10896600" cy="1030288"/>
          </a:xfrm>
        </p:spPr>
        <p:txBody>
          <a:bodyPr anchor="ctr">
            <a:normAutofit fontScale="90000"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Биоинформатический сервис анализа ко-экспрессии генов на базе модели машинного обучения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7E1421D2-BC96-478E-8D90-F991711501A1}"/>
              </a:ext>
            </a:extLst>
          </p:cNvPr>
          <p:cNvSpPr txBox="1">
            <a:spLocks/>
          </p:cNvSpPr>
          <p:nvPr/>
        </p:nvSpPr>
        <p:spPr>
          <a:xfrm>
            <a:off x="5130800" y="1219200"/>
            <a:ext cx="4654551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Вводная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932661-6FF4-4108-B043-5D66803F7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9944" y="2249489"/>
            <a:ext cx="6112111" cy="103028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7D1C03-6481-4D26-A027-00424544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46505">
            <a:off x="-2496869" y="-1600200"/>
            <a:ext cx="4141517" cy="25908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3E3142D-70D5-4DEB-B881-9C8757172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97185">
            <a:off x="10129378" y="6286501"/>
            <a:ext cx="4141517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9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Инструменты и методы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04590">
            <a:off x="11431053" y="5441059"/>
            <a:ext cx="6160652" cy="38539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EC9C106A-F332-420A-93D6-71347BC98A83}"/>
              </a:ext>
            </a:extLst>
          </p:cNvPr>
          <p:cNvSpPr txBox="1">
            <a:spLocks/>
          </p:cNvSpPr>
          <p:nvPr/>
        </p:nvSpPr>
        <p:spPr>
          <a:xfrm>
            <a:off x="361950" y="1412680"/>
            <a:ext cx="9010651" cy="51718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/>
                </a:solidFill>
              </a:rPr>
              <a:t>Методология разработки</a:t>
            </a:r>
            <a:r>
              <a:rPr lang="en-US" dirty="0">
                <a:solidFill>
                  <a:schemeClr val="bg1"/>
                </a:solidFill>
              </a:rPr>
              <a:t>: Agile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Проектирование</a:t>
            </a:r>
            <a:r>
              <a:rPr lang="en-US" dirty="0">
                <a:solidFill>
                  <a:schemeClr val="bg1"/>
                </a:solidFill>
              </a:rPr>
              <a:t>: Ramus, </a:t>
            </a:r>
            <a:r>
              <a:rPr lang="en-US" dirty="0" err="1">
                <a:solidFill>
                  <a:schemeClr val="bg1"/>
                </a:solidFill>
              </a:rPr>
              <a:t>Draw.oi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ru-RU" dirty="0">
              <a:solidFill>
                <a:schemeClr val="bg1"/>
              </a:solidFill>
            </a:endParaRPr>
          </a:p>
          <a:p>
            <a:pPr algn="l"/>
            <a:r>
              <a:rPr lang="ru-RU" dirty="0">
                <a:solidFill>
                  <a:schemeClr val="bg1"/>
                </a:solidFill>
              </a:rPr>
              <a:t>Клиент</a:t>
            </a:r>
            <a:r>
              <a:rPr lang="en-US" dirty="0">
                <a:solidFill>
                  <a:schemeClr val="bg1"/>
                </a:solidFill>
              </a:rPr>
              <a:t>: JS, React, Bootstrap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Прототип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сайта</a:t>
            </a:r>
            <a:r>
              <a:rPr lang="en-US" dirty="0">
                <a:solidFill>
                  <a:schemeClr val="bg1"/>
                </a:solidFill>
              </a:rPr>
              <a:t>: Figma, Adobe illustrator</a:t>
            </a:r>
            <a:endParaRPr lang="ru-RU" dirty="0">
              <a:solidFill>
                <a:schemeClr val="bg1"/>
              </a:solidFill>
            </a:endParaRPr>
          </a:p>
          <a:p>
            <a:pPr algn="l"/>
            <a:r>
              <a:rPr lang="ru-RU" dirty="0">
                <a:solidFill>
                  <a:schemeClr val="bg1"/>
                </a:solidFill>
              </a:rPr>
              <a:t>Хостинг сайта и мощности</a:t>
            </a:r>
            <a:r>
              <a:rPr lang="en-US" dirty="0">
                <a:solidFill>
                  <a:schemeClr val="bg1"/>
                </a:solidFill>
              </a:rPr>
              <a:t>: Google Cloud Platform</a:t>
            </a:r>
            <a:endParaRPr lang="ru-RU" dirty="0">
              <a:solidFill>
                <a:schemeClr val="bg1"/>
              </a:solidFill>
            </a:endParaRPr>
          </a:p>
          <a:p>
            <a:pPr algn="l"/>
            <a:r>
              <a:rPr lang="ru-RU" dirty="0">
                <a:solidFill>
                  <a:schemeClr val="bg1"/>
                </a:solidFill>
              </a:rPr>
              <a:t>Репозиторий проекта</a:t>
            </a:r>
            <a:r>
              <a:rPr lang="en-US" dirty="0">
                <a:solidFill>
                  <a:schemeClr val="bg1"/>
                </a:solidFill>
              </a:rPr>
              <a:t>: GitHub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ru-RU" dirty="0">
                <a:solidFill>
                  <a:schemeClr val="bg1"/>
                </a:solidFill>
              </a:rPr>
              <a:t>Сервер</a:t>
            </a:r>
            <a:r>
              <a:rPr lang="en-US" dirty="0">
                <a:solidFill>
                  <a:schemeClr val="bg1"/>
                </a:solidFill>
              </a:rPr>
              <a:t>: Python, Django, </a:t>
            </a:r>
            <a:r>
              <a:rPr lang="en-US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, scikit-learn</a:t>
            </a:r>
          </a:p>
          <a:p>
            <a:pPr algn="l"/>
            <a:r>
              <a:rPr lang="ru-RU" dirty="0">
                <a:solidFill>
                  <a:schemeClr val="bg1"/>
                </a:solidFill>
              </a:rPr>
              <a:t>Алгоритм машинного обучения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Случайный лес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ru-RU" dirty="0">
                <a:solidFill>
                  <a:schemeClr val="bg1"/>
                </a:solidFill>
              </a:rPr>
              <a:t>Визуализация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Tableue</a:t>
            </a:r>
            <a:r>
              <a:rPr lang="en-US" dirty="0">
                <a:solidFill>
                  <a:schemeClr val="bg1"/>
                </a:solidFill>
              </a:rPr>
              <a:t>, seaborn, pandas,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ru-RU" dirty="0">
                <a:solidFill>
                  <a:schemeClr val="bg1"/>
                </a:solidFill>
              </a:rPr>
              <a:t>База данных</a:t>
            </a:r>
            <a:r>
              <a:rPr lang="en-US" dirty="0">
                <a:solidFill>
                  <a:schemeClr val="bg1"/>
                </a:solidFill>
              </a:rPr>
              <a:t>: PostgreSQL, </a:t>
            </a:r>
            <a:r>
              <a:rPr lang="en-US" dirty="0" err="1">
                <a:solidFill>
                  <a:schemeClr val="bg1"/>
                </a:solidFill>
              </a:rPr>
              <a:t>pgAdmin</a:t>
            </a:r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830D165-BF1F-4787-9AF5-6885964AF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9E118C9A-035C-4CD2-9E3A-15DCD75924EC}"/>
              </a:ext>
            </a:extLst>
          </p:cNvPr>
          <p:cNvSpPr txBox="1">
            <a:spLocks/>
          </p:cNvSpPr>
          <p:nvPr/>
        </p:nvSpPr>
        <p:spPr>
          <a:xfrm>
            <a:off x="11536822" y="6356349"/>
            <a:ext cx="4692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10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1AFBD1-BA6C-443E-BA9B-A11B80ED8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477" y="1860351"/>
            <a:ext cx="3827474" cy="37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Модель машинного обучения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95025" y="6895710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6F91B1B-8711-4C48-AEF8-53A8F7290EA1}"/>
              </a:ext>
            </a:extLst>
          </p:cNvPr>
          <p:cNvSpPr txBox="1">
            <a:spLocks/>
          </p:cNvSpPr>
          <p:nvPr/>
        </p:nvSpPr>
        <p:spPr>
          <a:xfrm>
            <a:off x="361950" y="1286710"/>
            <a:ext cx="3381375" cy="62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Дерево решений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AE8958-4419-4FBC-81A5-04104E0E0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2160BE12-3C83-49C2-B629-C42FE3954E34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5474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11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Picture 2" descr="Decision tree">
            <a:extLst>
              <a:ext uri="{FF2B5EF4-FFF2-40B4-BE49-F238E27FC236}">
                <a16:creationId xmlns:a16="http://schemas.microsoft.com/office/drawing/2014/main" id="{1B40E2BA-101B-4378-AACC-B23ED667E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880925"/>
            <a:ext cx="3474049" cy="2555622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8D3EDB2-365E-46D3-9C9A-067DBF9B1CD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4502" y="1814055"/>
            <a:ext cx="4945548" cy="2722960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BDAD0966-E625-4305-8C2E-D0A3CACA2509}"/>
              </a:ext>
            </a:extLst>
          </p:cNvPr>
          <p:cNvSpPr txBox="1">
            <a:spLocks/>
          </p:cNvSpPr>
          <p:nvPr/>
        </p:nvSpPr>
        <p:spPr>
          <a:xfrm>
            <a:off x="6884502" y="1286710"/>
            <a:ext cx="3381375" cy="62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Случайный лес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015DEAD-6B83-4A34-BCEA-FCEADB95267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8355" y="4021433"/>
            <a:ext cx="4583652" cy="2574380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739D1DA2-AE07-4A44-BB46-59EC7F76BCA5}"/>
              </a:ext>
            </a:extLst>
          </p:cNvPr>
          <p:cNvSpPr txBox="1">
            <a:spLocks/>
          </p:cNvSpPr>
          <p:nvPr/>
        </p:nvSpPr>
        <p:spPr>
          <a:xfrm>
            <a:off x="4723660" y="3485122"/>
            <a:ext cx="3381375" cy="627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Бустинг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9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Сайт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66449" y="6895709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2F61D8-E033-4449-81AC-BECFB3847C19}"/>
              </a:ext>
            </a:extLst>
          </p:cNvPr>
          <p:cNvSpPr txBox="1">
            <a:spLocks/>
          </p:cNvSpPr>
          <p:nvPr/>
        </p:nvSpPr>
        <p:spPr>
          <a:xfrm>
            <a:off x="560215" y="1383084"/>
            <a:ext cx="2600326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Цвета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C3BC2D-8F6D-4A73-A091-9D2C94A4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F350A216-5846-4A17-9789-37DD91AF718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433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12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887DE17-C5D8-4DDD-B5FF-A3E6BAD1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2101" y="1932601"/>
            <a:ext cx="2570521" cy="4539430"/>
          </a:xfrm>
          <a:prstGeom prst="rect">
            <a:avLst/>
          </a:prstGeom>
        </p:spPr>
      </p:pic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8593CE55-6568-49EE-8789-2FADEA7034FD}"/>
              </a:ext>
            </a:extLst>
          </p:cNvPr>
          <p:cNvSpPr txBox="1">
            <a:spLocks/>
          </p:cNvSpPr>
          <p:nvPr/>
        </p:nvSpPr>
        <p:spPr>
          <a:xfrm>
            <a:off x="3676649" y="1383084"/>
            <a:ext cx="2600326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Шрифты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E2EB7094-A9D9-4311-BBDF-307C161A63D9}"/>
              </a:ext>
            </a:extLst>
          </p:cNvPr>
          <p:cNvSpPr txBox="1">
            <a:spLocks/>
          </p:cNvSpPr>
          <p:nvPr/>
        </p:nvSpPr>
        <p:spPr>
          <a:xfrm>
            <a:off x="3676649" y="3214423"/>
            <a:ext cx="2600326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Сетка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75F0ADBF-CCE2-41FF-A295-499DE0F70B5F}"/>
              </a:ext>
            </a:extLst>
          </p:cNvPr>
          <p:cNvSpPr txBox="1">
            <a:spLocks/>
          </p:cNvSpPr>
          <p:nvPr/>
        </p:nvSpPr>
        <p:spPr>
          <a:xfrm>
            <a:off x="8667749" y="1383084"/>
            <a:ext cx="2600326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Элементы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1C6D6CCC-C843-413C-A046-AA8046F03767}"/>
              </a:ext>
            </a:extLst>
          </p:cNvPr>
          <p:cNvSpPr txBox="1">
            <a:spLocks/>
          </p:cNvSpPr>
          <p:nvPr/>
        </p:nvSpPr>
        <p:spPr>
          <a:xfrm>
            <a:off x="3676649" y="1932601"/>
            <a:ext cx="1857376" cy="515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Roboto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1672A59B-5612-4EEF-8860-AB809109E2DE}"/>
              </a:ext>
            </a:extLst>
          </p:cNvPr>
          <p:cNvSpPr txBox="1">
            <a:spLocks/>
          </p:cNvSpPr>
          <p:nvPr/>
        </p:nvSpPr>
        <p:spPr>
          <a:xfrm>
            <a:off x="3676649" y="2402549"/>
            <a:ext cx="1857376" cy="515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Chonburi" panose="00000500000000000000" pitchFamily="2" charset="-34"/>
                <a:ea typeface="Roboto" panose="02000000000000000000" pitchFamily="2" charset="0"/>
                <a:cs typeface="Chonburi" panose="00000500000000000000" pitchFamily="2" charset="-34"/>
              </a:rPr>
              <a:t>- Chonburi</a:t>
            </a:r>
            <a:endParaRPr lang="en-US" dirty="0">
              <a:solidFill>
                <a:schemeClr val="bg1"/>
              </a:solidFill>
              <a:latin typeface="Chonburi" panose="00000500000000000000" pitchFamily="2" charset="-34"/>
              <a:ea typeface="Roboto" panose="02000000000000000000" pitchFamily="2" charset="0"/>
              <a:cs typeface="Chonburi" panose="00000500000000000000" pitchFamily="2" charset="-34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921ABE1-DE84-4F5A-82CC-D8B533983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649" y="3776484"/>
            <a:ext cx="3836838" cy="27425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9B1CF73-4302-4295-92F4-A9CC6F3833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96" y="1990821"/>
            <a:ext cx="1935999" cy="40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9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Сайт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66449" y="6895709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2F61D8-E033-4449-81AC-BECFB3847C19}"/>
              </a:ext>
            </a:extLst>
          </p:cNvPr>
          <p:cNvSpPr txBox="1">
            <a:spLocks/>
          </p:cNvSpPr>
          <p:nvPr/>
        </p:nvSpPr>
        <p:spPr>
          <a:xfrm>
            <a:off x="361950" y="1383084"/>
            <a:ext cx="3448050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Начальная страница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C3BC2D-8F6D-4A73-A091-9D2C94A4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F350A216-5846-4A17-9789-37DD91AF718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433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13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1AC0B0-6924-4C24-AFE3-84FD2A65A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" y="1929599"/>
            <a:ext cx="5572125" cy="39291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0D8E73F-F08A-4B15-B76E-72FBA6EC3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8" y="1929599"/>
            <a:ext cx="5572125" cy="394947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149718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Сайт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66449" y="6895709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2F61D8-E033-4449-81AC-BECFB3847C19}"/>
              </a:ext>
            </a:extLst>
          </p:cNvPr>
          <p:cNvSpPr txBox="1">
            <a:spLocks/>
          </p:cNvSpPr>
          <p:nvPr/>
        </p:nvSpPr>
        <p:spPr>
          <a:xfrm>
            <a:off x="361950" y="138308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Руководство пользователя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C3BC2D-8F6D-4A73-A091-9D2C94A4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F350A216-5846-4A17-9789-37DD91AF718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433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14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01A2E3-D790-40CE-93D7-DB1977B35B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49"/>
          <a:stretch/>
        </p:blipFill>
        <p:spPr>
          <a:xfrm>
            <a:off x="7052527" y="1959831"/>
            <a:ext cx="4389824" cy="4484970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4215582-A1C1-43B0-83E3-C2409374418E}"/>
              </a:ext>
            </a:extLst>
          </p:cNvPr>
          <p:cNvSpPr txBox="1">
            <a:spLocks/>
          </p:cNvSpPr>
          <p:nvPr/>
        </p:nvSpPr>
        <p:spPr>
          <a:xfrm>
            <a:off x="7052527" y="138308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Карточка данных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7419BBB-8DDE-46F6-BD94-F1A10D79A75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61950" y="1959831"/>
            <a:ext cx="5492115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89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Сайт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66449" y="6895709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D2F61D8-E033-4449-81AC-BECFB3847C19}"/>
              </a:ext>
            </a:extLst>
          </p:cNvPr>
          <p:cNvSpPr txBox="1">
            <a:spLocks/>
          </p:cNvSpPr>
          <p:nvPr/>
        </p:nvSpPr>
        <p:spPr>
          <a:xfrm>
            <a:off x="361950" y="138308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Загрузка новых данных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EC3BC2D-8F6D-4A73-A091-9D2C94A4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F350A216-5846-4A17-9789-37DD91AF718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4331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15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44215582-A1C1-43B0-83E3-C2409374418E}"/>
              </a:ext>
            </a:extLst>
          </p:cNvPr>
          <p:cNvSpPr txBox="1">
            <a:spLocks/>
          </p:cNvSpPr>
          <p:nvPr/>
        </p:nvSpPr>
        <p:spPr>
          <a:xfrm>
            <a:off x="7052527" y="138308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Обработка данных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883AF9-44B7-46D2-B049-762AC92328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2" t="62043" r="33945" b="2002"/>
          <a:stretch/>
        </p:blipFill>
        <p:spPr>
          <a:xfrm>
            <a:off x="1813832" y="5843689"/>
            <a:ext cx="1918268" cy="595085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7A8183-71B0-43B6-B035-15ABA08BBF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8" y="1871026"/>
            <a:ext cx="4285687" cy="3049317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CE5757E-316E-4F7E-9B81-2561ACCF17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60"/>
          <a:stretch/>
        </p:blipFill>
        <p:spPr>
          <a:xfrm>
            <a:off x="7008020" y="1871026"/>
            <a:ext cx="4285687" cy="4398182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08B26E41-6E5F-4F9B-AC6F-C77D89A41267}"/>
              </a:ext>
            </a:extLst>
          </p:cNvPr>
          <p:cNvSpPr txBox="1">
            <a:spLocks/>
          </p:cNvSpPr>
          <p:nvPr/>
        </p:nvSpPr>
        <p:spPr>
          <a:xfrm>
            <a:off x="1873665" y="5355334"/>
            <a:ext cx="4822032" cy="81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Сообщение об ошибке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550566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Функции облачных вычислений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7C13C91B-F103-4ADC-AB78-FFE31EA70EEE}"/>
              </a:ext>
            </a:extLst>
          </p:cNvPr>
          <p:cNvSpPr txBox="1">
            <a:spLocks/>
          </p:cNvSpPr>
          <p:nvPr/>
        </p:nvSpPr>
        <p:spPr>
          <a:xfrm>
            <a:off x="801841" y="1434225"/>
            <a:ext cx="5388373" cy="49022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Реализация функций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postUserData: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Загрузка данных клиента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Валидация данных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Расчёт времени обучения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Предобработка данных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Обучение модели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Визуализация результата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Сохранение в базе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Tx/>
              <a:buChar char="-"/>
            </a:pP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getUserInfo: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Отправка в клиент по запросу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5D9CD2A-C412-4C70-BC88-56E2865C3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0" y="6079182"/>
            <a:ext cx="3060700" cy="1914676"/>
          </a:xfrm>
          <a:prstGeom prst="rect">
            <a:avLst/>
          </a:prstGeom>
        </p:spPr>
      </p:pic>
      <p:sp>
        <p:nvSpPr>
          <p:cNvPr id="17" name="Номер слайда 22">
            <a:extLst>
              <a:ext uri="{FF2B5EF4-FFF2-40B4-BE49-F238E27FC236}">
                <a16:creationId xmlns:a16="http://schemas.microsoft.com/office/drawing/2014/main" id="{4431CCFC-77CB-4DA0-8819-73E48562662C}"/>
              </a:ext>
            </a:extLst>
          </p:cNvPr>
          <p:cNvSpPr txBox="1">
            <a:spLocks/>
          </p:cNvSpPr>
          <p:nvPr/>
        </p:nvSpPr>
        <p:spPr>
          <a:xfrm>
            <a:off x="185952" y="6336499"/>
            <a:ext cx="44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16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17F5F3-6780-46FC-9103-9803B851B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87" y="1758556"/>
            <a:ext cx="5217855" cy="38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0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Монетизация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DBF98200-EC88-4834-9215-77BF218272DF}"/>
              </a:ext>
            </a:extLst>
          </p:cNvPr>
          <p:cNvSpPr txBox="1">
            <a:spLocks/>
          </p:cNvSpPr>
          <p:nvPr/>
        </p:nvSpPr>
        <p:spPr>
          <a:xfrm>
            <a:off x="361950" y="1817372"/>
            <a:ext cx="6491237" cy="3498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Интегрированная реклама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Платные возможности сервиса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Расширение функционала по заказу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Донаты разработчику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Обучение созданию подобных сервисов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Грантовая поддержка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74E0230-3B25-4AE3-B5C9-53BA4B58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22" name="Номер слайда 22">
            <a:extLst>
              <a:ext uri="{FF2B5EF4-FFF2-40B4-BE49-F238E27FC236}">
                <a16:creationId xmlns:a16="http://schemas.microsoft.com/office/drawing/2014/main" id="{9DFB3426-B632-421B-81C6-246CBE37C71F}"/>
              </a:ext>
            </a:extLst>
          </p:cNvPr>
          <p:cNvSpPr txBox="1">
            <a:spLocks/>
          </p:cNvSpPr>
          <p:nvPr/>
        </p:nvSpPr>
        <p:spPr>
          <a:xfrm>
            <a:off x="11654052" y="6356349"/>
            <a:ext cx="537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17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D234A4-7D2B-42DF-B765-68669B5AE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57" y="1942175"/>
            <a:ext cx="4038869" cy="45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7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Модернизация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1352891" y="6630724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4A96D754-7747-4D2C-9CCD-7461EB0DDD01}"/>
              </a:ext>
            </a:extLst>
          </p:cNvPr>
          <p:cNvSpPr txBox="1">
            <a:spLocks/>
          </p:cNvSpPr>
          <p:nvPr/>
        </p:nvSpPr>
        <p:spPr>
          <a:xfrm>
            <a:off x="288962" y="1256989"/>
            <a:ext cx="10641705" cy="56010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первую очередь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marL="342900" lvl="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UX </a:t>
            </a:r>
            <a:r>
              <a:rPr lang="ru-RU" dirty="0">
                <a:solidFill>
                  <a:schemeClr val="bg1"/>
                </a:solidFill>
              </a:rPr>
              <a:t>и нагрузочные тестирования,</a:t>
            </a:r>
          </a:p>
          <a:p>
            <a:pPr marL="342900" lvl="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Подтверждение точности результатов</a:t>
            </a:r>
          </a:p>
          <a:p>
            <a:pPr marL="342900" lvl="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Отдельный домен сайта</a:t>
            </a:r>
          </a:p>
          <a:p>
            <a:pPr marL="342900" lvl="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Политика конфиденциальности и лицензия</a:t>
            </a:r>
          </a:p>
          <a:p>
            <a:pPr marL="342900" lvl="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Обработчики ошибок в сервер</a:t>
            </a:r>
          </a:p>
          <a:p>
            <a:pPr marL="342900" lvl="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Русская версия сайта</a:t>
            </a:r>
          </a:p>
          <a:p>
            <a:pPr marL="342900" lvl="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Мобильная адаптация</a:t>
            </a:r>
          </a:p>
          <a:p>
            <a:pPr lvl="0" algn="l"/>
            <a:endParaRPr lang="ru-RU" dirty="0">
              <a:solidFill>
                <a:schemeClr val="bg1"/>
              </a:solidFill>
            </a:endParaRPr>
          </a:p>
          <a:p>
            <a:pPr lvl="0" algn="l"/>
            <a:r>
              <a:rPr lang="ru-RU" b="1" dirty="0">
                <a:solidFill>
                  <a:schemeClr val="bg1"/>
                </a:solidFill>
              </a:rPr>
              <a:t>Во вторую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ru-RU" b="1" dirty="0">
              <a:solidFill>
                <a:schemeClr val="bg1"/>
              </a:solidFill>
            </a:endParaRPr>
          </a:p>
          <a:p>
            <a:pPr marL="342900" lvl="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Авторизация и комментирование</a:t>
            </a:r>
          </a:p>
          <a:p>
            <a:pPr marL="342900" lvl="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Удаление своих данных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</a:rPr>
              <a:t>Кастомизация пользовательских данных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498A64-9867-4B88-843F-27AB8D0C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9" name="Номер слайда 22">
            <a:extLst>
              <a:ext uri="{FF2B5EF4-FFF2-40B4-BE49-F238E27FC236}">
                <a16:creationId xmlns:a16="http://schemas.microsoft.com/office/drawing/2014/main" id="{8AD48484-1AB5-4D76-AF7E-77D16717BE75}"/>
              </a:ext>
            </a:extLst>
          </p:cNvPr>
          <p:cNvSpPr txBox="1">
            <a:spLocks/>
          </p:cNvSpPr>
          <p:nvPr/>
        </p:nvSpPr>
        <p:spPr>
          <a:xfrm>
            <a:off x="11654052" y="6356349"/>
            <a:ext cx="537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18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D087EC-BDE1-4623-A7B1-A576A338C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35" y="1439646"/>
            <a:ext cx="3483285" cy="49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2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Значимость результатов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EBF5870-D273-41D1-BB36-8CBB92FA3971}"/>
              </a:ext>
            </a:extLst>
          </p:cNvPr>
          <p:cNvSpPr txBox="1">
            <a:spLocks/>
          </p:cNvSpPr>
          <p:nvPr/>
        </p:nvSpPr>
        <p:spPr>
          <a:xfrm>
            <a:off x="454926" y="1348663"/>
            <a:ext cx="11644098" cy="488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Удобный и доступный сервис для биологов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Площадка обмена результатами исследований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Образовательный материал</a:t>
            </a:r>
          </a:p>
          <a:p>
            <a:pPr algn="l"/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Личное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Упаковка в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Figma, React, Django </a:t>
            </a: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GCP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Погружение в область биоинформатики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Вклад в личное портфолио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Научная статья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5B056E-E053-4904-800D-C4B818F4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8" name="Номер слайда 22">
            <a:extLst>
              <a:ext uri="{FF2B5EF4-FFF2-40B4-BE49-F238E27FC236}">
                <a16:creationId xmlns:a16="http://schemas.microsoft.com/office/drawing/2014/main" id="{DAB9D5C4-1026-424B-B42E-786407BFB4C4}"/>
              </a:ext>
            </a:extLst>
          </p:cNvPr>
          <p:cNvSpPr txBox="1">
            <a:spLocks/>
          </p:cNvSpPr>
          <p:nvPr/>
        </p:nvSpPr>
        <p:spPr>
          <a:xfrm>
            <a:off x="11588097" y="6356349"/>
            <a:ext cx="417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19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1D5DC4-C9C7-454F-8C73-CF7CDA821C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408" y="2396175"/>
            <a:ext cx="4040689" cy="344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Автор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8223249" y="7666681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15683FC8-1207-48C9-8731-A7BF29F707F1}"/>
              </a:ext>
            </a:extLst>
          </p:cNvPr>
          <p:cNvSpPr txBox="1">
            <a:spLocks/>
          </p:cNvSpPr>
          <p:nvPr/>
        </p:nvSpPr>
        <p:spPr>
          <a:xfrm>
            <a:off x="1263690" y="1515274"/>
            <a:ext cx="7009273" cy="3285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Пустошилов Дмитрий Васильевич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ИКБО-04-16, 15И0327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Научный руководитель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к.т.н., доцент кафедры ВТ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Платонова О.В</a:t>
            </a:r>
          </a:p>
          <a:p>
            <a:pPr algn="l"/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Консультант по экономической части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ru-RU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к.э.н., доцент</a:t>
            </a:r>
          </a:p>
          <a:p>
            <a:pPr algn="l"/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Григоренко О.В.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0D7218F-C123-4703-A362-E2F5D1E73C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0"/>
          <a:stretch/>
        </p:blipFill>
        <p:spPr>
          <a:xfrm flipH="1">
            <a:off x="8272963" y="1638300"/>
            <a:ext cx="3971178" cy="5219699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5CECDC53-ED69-4ACD-A3A8-5DA639C6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5953" y="6336499"/>
            <a:ext cx="351994" cy="365125"/>
          </a:xfrm>
        </p:spPr>
        <p:txBody>
          <a:bodyPr/>
          <a:lstStyle/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2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26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648AF99-0772-4BE8-BF01-DEFB21468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475" y="3348223"/>
            <a:ext cx="5407785" cy="202145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https://webgene.nw.r.appspot.com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https://github.com/pustoshilov-d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pustoshilov.d@gmail.com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Спасибо за внимание!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89879">
            <a:off x="10471151" y="6375011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36122">
            <a:off x="-1708152" y="6375011"/>
            <a:ext cx="3060700" cy="19146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513743-82C9-4A1A-BB5A-7D52DB8D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697" y="2170901"/>
            <a:ext cx="3222625" cy="3222625"/>
          </a:xfrm>
          <a:prstGeom prst="rect">
            <a:avLst/>
          </a:prstGeom>
          <a:noFill/>
          <a:effectLst>
            <a:glow rad="254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195A6-E752-467F-B8EC-B50D7483C866}"/>
              </a:ext>
            </a:extLst>
          </p:cNvPr>
          <p:cNvSpPr txBox="1"/>
          <p:nvPr/>
        </p:nvSpPr>
        <p:spPr>
          <a:xfrm>
            <a:off x="496406" y="1602504"/>
            <a:ext cx="4966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Дмитрий Пустошилов</a:t>
            </a:r>
          </a:p>
          <a:p>
            <a:r>
              <a:rPr lang="ru-RU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РТУ МИРЭА, 2020</a:t>
            </a: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C968FDF-8029-4C56-BF67-1A6B538B8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19900">
            <a:off x="-1530350" y="6079182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2BF0D847-64E4-42AD-B11D-AF52ED0AB2CD}"/>
              </a:ext>
            </a:extLst>
          </p:cNvPr>
          <p:cNvSpPr txBox="1">
            <a:spLocks/>
          </p:cNvSpPr>
          <p:nvPr/>
        </p:nvSpPr>
        <p:spPr>
          <a:xfrm>
            <a:off x="185952" y="6336499"/>
            <a:ext cx="449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20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73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Терминология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928349" y="7270189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2FEAB23-B783-4B94-AC06-5C30EC81336D}"/>
              </a:ext>
            </a:extLst>
          </p:cNvPr>
          <p:cNvSpPr txBox="1">
            <a:spLocks/>
          </p:cNvSpPr>
          <p:nvPr/>
        </p:nvSpPr>
        <p:spPr>
          <a:xfrm>
            <a:off x="361950" y="1366841"/>
            <a:ext cx="5131435" cy="4018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СППР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Машинное обучение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Корреляция данных 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ДНК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Гены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Экспрессия гена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Ко-экспрессия генов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C052E9E-6C8E-42AE-9068-D4EFA8D0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15AF18F0-6226-4821-A481-2E21F18166C4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3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80BFFDF-1CAC-46B0-A19A-3EA9C3A081E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502" y="1366841"/>
            <a:ext cx="4036330" cy="2525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115F396-1EB9-4234-9482-A248313EF75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76" y="4228678"/>
            <a:ext cx="5840874" cy="2251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16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Актуальность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EBF5870-D273-41D1-BB36-8CBB92FA3971}"/>
              </a:ext>
            </a:extLst>
          </p:cNvPr>
          <p:cNvSpPr txBox="1">
            <a:spLocks/>
          </p:cNvSpPr>
          <p:nvPr/>
        </p:nvSpPr>
        <p:spPr>
          <a:xfrm>
            <a:off x="454926" y="1348663"/>
            <a:ext cx="7697401" cy="488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Факты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Медленная интеграция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</a:t>
            </a: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науку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Много неточных экспериментальных данных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Время между выдвижением и тестированием гипотезы</a:t>
            </a:r>
          </a:p>
          <a:p>
            <a:pPr marL="342900" indent="-342900" algn="l">
              <a:buFontTx/>
              <a:buChar char="-"/>
            </a:pP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Интересная задача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Ко-экспрессия генов</a:t>
            </a:r>
          </a:p>
          <a:p>
            <a:pPr algn="l"/>
            <a:endParaRPr lang="ru-RU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Проблема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Потребность в быстродоступных и современных средствах визуализации корреляций генов</a:t>
            </a:r>
          </a:p>
          <a:p>
            <a:pPr algn="l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5B056E-E053-4904-800D-C4B818F4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8" name="Номер слайда 22">
            <a:extLst>
              <a:ext uri="{FF2B5EF4-FFF2-40B4-BE49-F238E27FC236}">
                <a16:creationId xmlns:a16="http://schemas.microsoft.com/office/drawing/2014/main" id="{DAB9D5C4-1026-424B-B42E-786407BFB4C4}"/>
              </a:ext>
            </a:extLst>
          </p:cNvPr>
          <p:cNvSpPr txBox="1">
            <a:spLocks/>
          </p:cNvSpPr>
          <p:nvPr/>
        </p:nvSpPr>
        <p:spPr>
          <a:xfrm>
            <a:off x="11654053" y="635634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4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04BCDD-F887-4BB5-8CB8-69D78C7CE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27" y="1999815"/>
            <a:ext cx="3520631" cy="35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Цели и задачи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EBF5870-D273-41D1-BB36-8CBB92FA3971}"/>
              </a:ext>
            </a:extLst>
          </p:cNvPr>
          <p:cNvSpPr txBox="1">
            <a:spLocks/>
          </p:cNvSpPr>
          <p:nvPr/>
        </p:nvSpPr>
        <p:spPr>
          <a:xfrm>
            <a:off x="454926" y="1348663"/>
            <a:ext cx="11644098" cy="4887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Цель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создание современного и легкодоступного сервиса, позволяющего получать визуализацию корреляционного анализа данных экспрессии генов алгоритмами машинного обучения с использованием арендуемых облачных мощностей для вычислений.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Задачи</a:t>
            </a: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Исследовать предметную область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Выбрать лучшие инструменты и средства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Реализовать алгоритм машинного обучения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Создать прототип веб-приложения и </a:t>
            </a:r>
            <a:r>
              <a:rPr lang="ru-RU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программно</a:t>
            </a: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его реализовать</a:t>
            </a:r>
          </a:p>
          <a:p>
            <a:pPr marL="342900" indent="-342900" algn="l">
              <a:buFontTx/>
              <a:buChar char="-"/>
            </a:pPr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Перенести все алгоритмы на облачный сервис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5B056E-E053-4904-800D-C4B818F4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18" name="Номер слайда 22">
            <a:extLst>
              <a:ext uri="{FF2B5EF4-FFF2-40B4-BE49-F238E27FC236}">
                <a16:creationId xmlns:a16="http://schemas.microsoft.com/office/drawing/2014/main" id="{DAB9D5C4-1026-424B-B42E-786407BFB4C4}"/>
              </a:ext>
            </a:extLst>
          </p:cNvPr>
          <p:cNvSpPr txBox="1">
            <a:spLocks/>
          </p:cNvSpPr>
          <p:nvPr/>
        </p:nvSpPr>
        <p:spPr>
          <a:xfrm>
            <a:off x="11654053" y="635634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5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04B2BB-B67C-43B9-A405-C94E6B76E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8063" flipH="1">
            <a:off x="7808189" y="2936831"/>
            <a:ext cx="3223692" cy="247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5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Данные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FFF69D6-853E-47DF-B2B1-934EB9BCCF2B}"/>
              </a:ext>
            </a:extLst>
          </p:cNvPr>
          <p:cNvPicPr/>
          <p:nvPr/>
        </p:nvPicPr>
        <p:blipFill rotWithShape="1">
          <a:blip r:embed="rId5"/>
          <a:srcRect l="50637" b="29900"/>
          <a:stretch/>
        </p:blipFill>
        <p:spPr>
          <a:xfrm>
            <a:off x="361950" y="1914147"/>
            <a:ext cx="3938017" cy="4290495"/>
          </a:xfrm>
          <a:prstGeom prst="rect">
            <a:avLst/>
          </a:prstGeom>
          <a:effectLst>
            <a:glow rad="25400">
              <a:schemeClr val="tx1"/>
            </a:glow>
          </a:effectLst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3609914-FC5C-4791-B841-47E1B900BCB8}"/>
              </a:ext>
            </a:extLst>
          </p:cNvPr>
          <p:cNvSpPr txBox="1">
            <a:spLocks/>
          </p:cNvSpPr>
          <p:nvPr/>
        </p:nvSpPr>
        <p:spPr>
          <a:xfrm>
            <a:off x="361950" y="1348020"/>
            <a:ext cx="2076449" cy="84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Вход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91E872F3-63F0-4D37-80AE-A2AC5EE415AC}"/>
              </a:ext>
            </a:extLst>
          </p:cNvPr>
          <p:cNvSpPr txBox="1">
            <a:spLocks/>
          </p:cNvSpPr>
          <p:nvPr/>
        </p:nvSpPr>
        <p:spPr>
          <a:xfrm>
            <a:off x="6534151" y="1348019"/>
            <a:ext cx="2076449" cy="846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Выход</a:t>
            </a:r>
            <a:endParaRPr lang="en-US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4A35979-BF89-4EFE-8E66-0C92D2894F3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697" y="1914147"/>
            <a:ext cx="3857625" cy="38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382B39BA-3DB5-42B4-8BCC-4895B19475E6}"/>
              </a:ext>
            </a:extLst>
          </p:cNvPr>
          <p:cNvSpPr/>
          <p:nvPr/>
        </p:nvSpPr>
        <p:spPr>
          <a:xfrm>
            <a:off x="4942920" y="3491017"/>
            <a:ext cx="1062336" cy="5262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E254B2E-EA73-4A7D-8457-667A06A9E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30676">
            <a:off x="10661650" y="6150688"/>
            <a:ext cx="3060700" cy="1914676"/>
          </a:xfrm>
          <a:prstGeom prst="rect">
            <a:avLst/>
          </a:prstGeom>
        </p:spPr>
      </p:pic>
      <p:sp>
        <p:nvSpPr>
          <p:cNvPr id="21" name="Номер слайда 22">
            <a:extLst>
              <a:ext uri="{FF2B5EF4-FFF2-40B4-BE49-F238E27FC236}">
                <a16:creationId xmlns:a16="http://schemas.microsoft.com/office/drawing/2014/main" id="{D92795E3-A0EC-4580-ABFA-2358B50F20DB}"/>
              </a:ext>
            </a:extLst>
          </p:cNvPr>
          <p:cNvSpPr txBox="1">
            <a:spLocks/>
          </p:cNvSpPr>
          <p:nvPr/>
        </p:nvSpPr>
        <p:spPr>
          <a:xfrm>
            <a:off x="11654053" y="635634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6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06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Структура системы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0475697" y="6367307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A6156E1-5D66-47F6-AF32-53D9612E79C8}"/>
              </a:ext>
            </a:extLst>
          </p:cNvPr>
          <p:cNvSpPr txBox="1">
            <a:spLocks/>
          </p:cNvSpPr>
          <p:nvPr/>
        </p:nvSpPr>
        <p:spPr>
          <a:xfrm>
            <a:off x="361950" y="1551495"/>
            <a:ext cx="4836959" cy="202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Методология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DFD</a:t>
            </a:r>
            <a:endParaRPr lang="ru-RU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Софт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Ramus 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E721B6-E073-4767-A4D8-0BF89E92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4313D665-CAD0-4BF1-B216-D3BF91FF4B4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7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33E5918-EAF7-4462-B120-12C0172CED4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27118" r="19192" b="41510"/>
          <a:stretch/>
        </p:blipFill>
        <p:spPr bwMode="auto">
          <a:xfrm>
            <a:off x="2868873" y="2357515"/>
            <a:ext cx="8248439" cy="2845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552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Структура системы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1166474" y="7117407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E721B6-E073-4767-A4D8-0BF89E92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4313D665-CAD0-4BF1-B216-D3BF91FF4B4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8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0AD53F1-59F7-4F16-9279-736D639FA69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4" r="16608" b="29294"/>
          <a:stretch/>
        </p:blipFill>
        <p:spPr bwMode="auto">
          <a:xfrm>
            <a:off x="611733" y="1488403"/>
            <a:ext cx="10975246" cy="4590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548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EBCE12-0C29-4364-AB36-91CB8784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30288"/>
          </a:xfrm>
          <a:prstGeom prst="rect">
            <a:avLst/>
          </a:prstGeom>
          <a:effectLst>
            <a:innerShdw blurRad="12700" dist="25400" dir="5400000">
              <a:schemeClr val="bg1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C0DB1-8368-4219-8D9B-7E04451C9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50" y="0"/>
            <a:ext cx="11830050" cy="1030288"/>
          </a:xfrm>
        </p:spPr>
        <p:txBody>
          <a:bodyPr anchor="ctr">
            <a:normAutofit/>
          </a:bodyPr>
          <a:lstStyle/>
          <a:p>
            <a:pPr algn="l"/>
            <a:r>
              <a:rPr lang="ru-RU" sz="32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Структура системы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596335-5A32-4620-97D5-E23910EE0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62594" y="273467"/>
            <a:ext cx="2867456" cy="48335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F7A44A-344D-4FF8-976F-CE5AF40C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89879">
            <a:off x="11166474" y="7117407"/>
            <a:ext cx="3060700" cy="191467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1A2731-55E0-4297-93AA-C42B01E06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36122">
            <a:off x="-2470152" y="6895710"/>
            <a:ext cx="3060700" cy="191467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2E721B6-E073-4767-A4D8-0BF89E92A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9900">
            <a:off x="-1530351" y="6112589"/>
            <a:ext cx="3060700" cy="1914676"/>
          </a:xfrm>
          <a:prstGeom prst="rect">
            <a:avLst/>
          </a:prstGeom>
        </p:spPr>
      </p:pic>
      <p:sp>
        <p:nvSpPr>
          <p:cNvPr id="16" name="Номер слайда 22">
            <a:extLst>
              <a:ext uri="{FF2B5EF4-FFF2-40B4-BE49-F238E27FC236}">
                <a16:creationId xmlns:a16="http://schemas.microsoft.com/office/drawing/2014/main" id="{4313D665-CAD0-4BF1-B216-D3BF91FF4B4C}"/>
              </a:ext>
            </a:extLst>
          </p:cNvPr>
          <p:cNvSpPr txBox="1">
            <a:spLocks/>
          </p:cNvSpPr>
          <p:nvPr/>
        </p:nvSpPr>
        <p:spPr>
          <a:xfrm>
            <a:off x="185953" y="6336499"/>
            <a:ext cx="351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D1BE60C-EF99-4D36-9176-DE2351894146}" type="slidenum">
              <a:rPr lang="ru-RU" sz="160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l"/>
              <a:t>9</a:t>
            </a:fld>
            <a:endParaRPr lang="ru-RU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0ACE81-32DA-4A13-82E4-3A471767E450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4" r="67" b="8169"/>
          <a:stretch/>
        </p:blipFill>
        <p:spPr bwMode="auto">
          <a:xfrm>
            <a:off x="1332492" y="1303755"/>
            <a:ext cx="9527015" cy="5235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78772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453</Words>
  <Application>Microsoft Office PowerPoint</Application>
  <PresentationFormat>Широкоэкранный</PresentationFormat>
  <Paragraphs>151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Chonburi</vt:lpstr>
      <vt:lpstr>Roboto</vt:lpstr>
      <vt:lpstr>Roboto Black</vt:lpstr>
      <vt:lpstr>Roboto Medium</vt:lpstr>
      <vt:lpstr>Тема Office</vt:lpstr>
      <vt:lpstr>Биоинформатический сервис анализа ко-экспрессии генов на базе модели машинного обучения</vt:lpstr>
      <vt:lpstr>Автор</vt:lpstr>
      <vt:lpstr>Терминология</vt:lpstr>
      <vt:lpstr>Актуальность</vt:lpstr>
      <vt:lpstr>Цели и задачи</vt:lpstr>
      <vt:lpstr>Данные</vt:lpstr>
      <vt:lpstr>Структура системы</vt:lpstr>
      <vt:lpstr>Структура системы</vt:lpstr>
      <vt:lpstr>Структура системы</vt:lpstr>
      <vt:lpstr>Инструменты и методы</vt:lpstr>
      <vt:lpstr>Модель машинного обучения</vt:lpstr>
      <vt:lpstr>Сайт</vt:lpstr>
      <vt:lpstr>Сайт</vt:lpstr>
      <vt:lpstr>Сайт</vt:lpstr>
      <vt:lpstr>Сайт</vt:lpstr>
      <vt:lpstr>Функции облачных вычислений</vt:lpstr>
      <vt:lpstr>Монетизация</vt:lpstr>
      <vt:lpstr>Модернизация</vt:lpstr>
      <vt:lpstr>Значимость результатов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Пушов</dc:creator>
  <cp:lastModifiedBy>Дмитрий Пушов</cp:lastModifiedBy>
  <cp:revision>59</cp:revision>
  <cp:lastPrinted>2020-06-07T07:17:39Z</cp:lastPrinted>
  <dcterms:created xsi:type="dcterms:W3CDTF">2020-05-20T09:36:42Z</dcterms:created>
  <dcterms:modified xsi:type="dcterms:W3CDTF">2020-06-11T13:10:51Z</dcterms:modified>
</cp:coreProperties>
</file>